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71" r:id="rId6"/>
    <p:sldId id="272" r:id="rId7"/>
    <p:sldId id="273" r:id="rId8"/>
    <p:sldId id="275" r:id="rId9"/>
    <p:sldId id="274" r:id="rId10"/>
  </p:sldIdLst>
  <p:sldSz cx="9144000" cy="6858000" type="screen4x3"/>
  <p:notesSz cx="6794500" cy="9906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1983" autoAdjust="0"/>
  </p:normalViewPr>
  <p:slideViewPr>
    <p:cSldViewPr>
      <p:cViewPr>
        <p:scale>
          <a:sx n="88" d="100"/>
          <a:sy n="88" d="100"/>
        </p:scale>
        <p:origin x="-1056" y="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F50FF-9CCF-4BEA-96DE-A7ECE94306A4}" type="datetimeFigureOut">
              <a:rPr lang="nb-NO" smtClean="0"/>
              <a:t>22.04.2020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AC2E4-7B75-431E-8B63-B665DA535960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48329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96DFA-24F6-4AD0-8D35-D80D918B955A}" type="datetimeFigureOut">
              <a:rPr lang="nb-NO" smtClean="0"/>
              <a:t>22.04.2020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596E8-FC0E-4035-B2EB-79164A582FEB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75908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596E8-FC0E-4035-B2EB-79164A582FEB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43921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Because</a:t>
            </a:r>
            <a:r>
              <a:rPr lang="nb-NO" baseline="0" dirty="0" smtClean="0"/>
              <a:t> it is </a:t>
            </a:r>
            <a:r>
              <a:rPr lang="nb-NO" baseline="0" dirty="0" err="1" smtClean="0"/>
              <a:t>useful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right </a:t>
            </a:r>
            <a:r>
              <a:rPr lang="nb-NO" baseline="0" dirty="0" err="1" smtClean="0"/>
              <a:t>thing</a:t>
            </a:r>
            <a:r>
              <a:rPr lang="nb-NO" baseline="0" dirty="0" smtClean="0"/>
              <a:t> to do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596E8-FC0E-4035-B2EB-79164A582FEB}" type="slidenum">
              <a:rPr lang="nb-NO" smtClean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01146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5" y="-16566"/>
            <a:ext cx="9123885" cy="684291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03648" y="2607047"/>
            <a:ext cx="6840760" cy="1470025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4D4D4D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78904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B80B2-6F20-4C78-90A2-70AF673C2F35}" type="datetimeFigureOut">
              <a:rPr lang="nb-NO" smtClean="0"/>
              <a:t>22.04.2020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80" y="-402677"/>
            <a:ext cx="3276600" cy="2409825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704" y="5928102"/>
            <a:ext cx="5196840" cy="937260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98" y="6165304"/>
            <a:ext cx="489585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67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B80B2-6F20-4C78-90A2-70AF673C2F35}" type="datetimeFigureOut">
              <a:rPr lang="nb-NO" smtClean="0"/>
              <a:t>22.04.2020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12028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B80B2-6F20-4C78-90A2-70AF673C2F35}" type="datetimeFigureOut">
              <a:rPr lang="nb-NO" smtClean="0"/>
              <a:t>22.04.2020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15797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B80B2-6F20-4C78-90A2-70AF673C2F35}" type="datetimeFigureOut">
              <a:rPr lang="nb-NO" smtClean="0"/>
              <a:t>22.04.2020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07903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B80B2-6F20-4C78-90A2-70AF673C2F35}" type="datetimeFigureOut">
              <a:rPr lang="nb-NO" smtClean="0"/>
              <a:t>22.04.2020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740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B80B2-6F20-4C78-90A2-70AF673C2F35}" type="datetimeFigureOut">
              <a:rPr lang="nb-NO" smtClean="0"/>
              <a:t>22.04.2020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25020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B80B2-6F20-4C78-90A2-70AF673C2F35}" type="datetimeFigureOut">
              <a:rPr lang="nb-NO" smtClean="0"/>
              <a:t>22.04.2020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2302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B80B2-6F20-4C78-90A2-70AF673C2F35}" type="datetimeFigureOut">
              <a:rPr lang="nb-NO" smtClean="0"/>
              <a:t>22.04.2020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77145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B80B2-6F20-4C78-90A2-70AF673C2F35}" type="datetimeFigureOut">
              <a:rPr lang="nb-NO" smtClean="0"/>
              <a:t>22.04.2020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89787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B80B2-6F20-4C78-90A2-70AF673C2F35}" type="datetimeFigureOut">
              <a:rPr lang="nb-NO" smtClean="0"/>
              <a:t>22.04.2020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30484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B80B2-6F20-4C78-90A2-70AF673C2F35}" type="datetimeFigureOut">
              <a:rPr lang="nb-NO" smtClean="0"/>
              <a:t>22.04.2020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704" y="5920740"/>
            <a:ext cx="5196840" cy="937260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91200"/>
            <a:ext cx="4895850" cy="838200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315416"/>
            <a:ext cx="2376264" cy="174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5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tel og innhold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B80B2-6F20-4C78-90A2-70AF673C2F35}" type="datetimeFigureOut">
              <a:rPr lang="nb-NO" smtClean="0"/>
              <a:t>22.04.2020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725144"/>
            <a:ext cx="4752528" cy="2179827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315416"/>
            <a:ext cx="2376264" cy="1747659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8" y="6165304"/>
            <a:ext cx="489585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1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tellysbild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"/>
          <a:stretch/>
        </p:blipFill>
        <p:spPr>
          <a:xfrm>
            <a:off x="0" y="-133457"/>
            <a:ext cx="9138541" cy="699145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59632" y="1484784"/>
            <a:ext cx="6624736" cy="1470025"/>
          </a:xfrm>
        </p:spPr>
        <p:txBody>
          <a:bodyPr/>
          <a:lstStyle>
            <a:lvl1pPr algn="l">
              <a:defRPr b="1">
                <a:solidFill>
                  <a:srgbClr val="4D4D4D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259632" y="2636912"/>
            <a:ext cx="6624736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B80B2-6F20-4C78-90A2-70AF673C2F35}" type="datetimeFigureOut">
              <a:rPr lang="nb-NO" smtClean="0"/>
              <a:t>22.04.2020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315416"/>
            <a:ext cx="327660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31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65" y="5920740"/>
            <a:ext cx="5196840" cy="93726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B80B2-6F20-4C78-90A2-70AF673C2F35}" type="datetimeFigureOut">
              <a:rPr lang="nb-NO" smtClean="0"/>
              <a:t>22.04.2020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164360"/>
            <a:ext cx="1800200" cy="132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97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tellysbild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59632" y="1628800"/>
            <a:ext cx="6696744" cy="1470025"/>
          </a:xfrm>
        </p:spPr>
        <p:txBody>
          <a:bodyPr/>
          <a:lstStyle>
            <a:lvl1pPr algn="l">
              <a:defRPr b="1">
                <a:solidFill>
                  <a:srgbClr val="4D4D4D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259632" y="2780928"/>
            <a:ext cx="6696744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B80B2-6F20-4C78-90A2-70AF673C2F35}" type="datetimeFigureOut">
              <a:rPr lang="nb-NO" smtClean="0"/>
              <a:t>22.04.2020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50102"/>
            <a:ext cx="3032420" cy="139087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315416"/>
            <a:ext cx="2376264" cy="174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1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tel og innhold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B80B2-6F20-4C78-90A2-70AF673C2F35}" type="datetimeFigureOut">
              <a:rPr lang="nb-NO" smtClean="0"/>
              <a:t>22.04.2020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3154680" cy="762000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661" y="5920740"/>
            <a:ext cx="5196840" cy="93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1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tellysbild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4" y="0"/>
            <a:ext cx="914400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59632" y="1556792"/>
            <a:ext cx="6480720" cy="1470025"/>
          </a:xfrm>
        </p:spPr>
        <p:txBody>
          <a:bodyPr/>
          <a:lstStyle>
            <a:lvl1pPr algn="l">
              <a:defRPr b="1">
                <a:solidFill>
                  <a:srgbClr val="4D4D4D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259632" y="2708920"/>
            <a:ext cx="6552728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B80B2-6F20-4C78-90A2-70AF673C2F35}" type="datetimeFigureOut">
              <a:rPr lang="nb-NO" smtClean="0"/>
              <a:t>22.04.2020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50102"/>
            <a:ext cx="3032420" cy="139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30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tel og innhold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B80B2-6F20-4C78-90A2-70AF673C2F35}" type="datetimeFigureOut">
              <a:rPr lang="nb-NO" smtClean="0"/>
              <a:t>22.04.2020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3154680" cy="7620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381" y="5948124"/>
            <a:ext cx="5196840" cy="93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B80B2-6F20-4C78-90A2-70AF673C2F35}" type="datetimeFigureOut">
              <a:rPr lang="nb-NO" smtClean="0"/>
              <a:t>22.04.2020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64C64-216D-44A6-AB35-D2A4BC51840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44366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61" r:id="rId4"/>
    <p:sldLayoutId id="2147483660" r:id="rId5"/>
    <p:sldLayoutId id="2147483662" r:id="rId6"/>
    <p:sldLayoutId id="2147483663" r:id="rId7"/>
    <p:sldLayoutId id="2147483664" r:id="rId8"/>
    <p:sldLayoutId id="2147483665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4D4D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rgbClr val="4D4D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03648" y="2276872"/>
            <a:ext cx="6840760" cy="1470025"/>
          </a:xfrm>
        </p:spPr>
        <p:txBody>
          <a:bodyPr>
            <a:normAutofit/>
          </a:bodyPr>
          <a:lstStyle/>
          <a:p>
            <a:r>
              <a:rPr lang="en-US" sz="3200" dirty="0"/>
              <a:t>Why we cooperate with </a:t>
            </a:r>
            <a:r>
              <a:rPr lang="en-US" sz="3200" dirty="0" smtClean="0"/>
              <a:t>Labor </a:t>
            </a:r>
            <a:r>
              <a:rPr lang="en-US" sz="3200" dirty="0" smtClean="0"/>
              <a:t>Unions</a:t>
            </a:r>
            <a:endParaRPr lang="nb-NO" sz="32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Collective agreement as a result of social dialogue in social work. Benefits of the local government as the employer.</a:t>
            </a:r>
          </a:p>
          <a:p>
            <a:r>
              <a:rPr lang="en-US" i="1" dirty="0"/>
              <a:t/>
            </a:r>
            <a:br>
              <a:rPr lang="en-US" i="1" dirty="0"/>
            </a:br>
            <a:r>
              <a:rPr lang="en-US" sz="1800" i="1" dirty="0" smtClean="0"/>
              <a:t>Kari </a:t>
            </a:r>
            <a:r>
              <a:rPr lang="en-US" sz="1800" i="1" dirty="0"/>
              <a:t>Hesselberg</a:t>
            </a:r>
          </a:p>
          <a:p>
            <a:r>
              <a:rPr lang="en-US" sz="1800" i="1" dirty="0"/>
              <a:t>Head of Health and Social Care in Øvre Eiker Municipality</a:t>
            </a:r>
          </a:p>
          <a:p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319491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1143000"/>
          </a:xfrm>
        </p:spPr>
        <p:txBody>
          <a:bodyPr/>
          <a:lstStyle/>
          <a:p>
            <a:r>
              <a:rPr lang="en-US" dirty="0" smtClean="0"/>
              <a:t>Because cooperation is useful</a:t>
            </a:r>
            <a:endParaRPr lang="nb-NO" dirty="0"/>
          </a:p>
        </p:txBody>
      </p:sp>
      <p:sp>
        <p:nvSpPr>
          <p:cNvPr id="4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Health and social care; main goal:</a:t>
            </a:r>
            <a:br>
              <a:rPr lang="en-US" dirty="0" smtClean="0"/>
            </a:br>
            <a:r>
              <a:rPr lang="en-US" sz="1800" i="1" dirty="0" smtClean="0"/>
              <a:t>Providing services to the inhabitants</a:t>
            </a:r>
            <a:br>
              <a:rPr lang="en-US" sz="1800" i="1" dirty="0" smtClean="0"/>
            </a:br>
            <a:r>
              <a:rPr lang="en-US" sz="1800" i="1" dirty="0" smtClean="0"/>
              <a:t>of Øvre Eiker with good (correct) </a:t>
            </a:r>
            <a:br>
              <a:rPr lang="en-US" sz="1800" i="1" dirty="0" smtClean="0"/>
            </a:br>
            <a:r>
              <a:rPr lang="en-US" sz="1800" i="1" dirty="0" smtClean="0"/>
              <a:t>quality</a:t>
            </a:r>
            <a:br>
              <a:rPr lang="en-US" sz="1800" i="1" dirty="0" smtClean="0"/>
            </a:br>
            <a:endParaRPr lang="en-US" sz="1800" i="1" dirty="0" smtClean="0"/>
          </a:p>
          <a:p>
            <a:r>
              <a:rPr lang="en-US" dirty="0" smtClean="0"/>
              <a:t>The crucial moment that defines </a:t>
            </a:r>
            <a:br>
              <a:rPr lang="en-US" dirty="0" smtClean="0"/>
            </a:br>
            <a:r>
              <a:rPr lang="en-US" dirty="0" smtClean="0"/>
              <a:t>quality, is the meeting between </a:t>
            </a:r>
            <a:br>
              <a:rPr lang="en-US" dirty="0" smtClean="0"/>
            </a:br>
            <a:r>
              <a:rPr lang="en-US" dirty="0" smtClean="0"/>
              <a:t>the employee and the </a:t>
            </a:r>
            <a:br>
              <a:rPr lang="en-US" dirty="0" smtClean="0"/>
            </a:br>
            <a:r>
              <a:rPr lang="en-US" dirty="0" smtClean="0"/>
              <a:t>patient/user of service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An employee with competence </a:t>
            </a:r>
            <a:br>
              <a:rPr lang="en-US" dirty="0" smtClean="0"/>
            </a:br>
            <a:r>
              <a:rPr lang="en-US" dirty="0" smtClean="0"/>
              <a:t>and mastery is our main asset</a:t>
            </a:r>
          </a:p>
          <a:p>
            <a:pPr lvl="1"/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493" y="2204864"/>
            <a:ext cx="3455987" cy="2597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24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49817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How </a:t>
            </a:r>
            <a:r>
              <a:rPr lang="en-US" sz="3600" dirty="0" smtClean="0"/>
              <a:t>we </a:t>
            </a:r>
            <a:r>
              <a:rPr lang="en-US" sz="3600" dirty="0"/>
              <a:t>do </a:t>
            </a:r>
            <a:r>
              <a:rPr lang="en-US" sz="3600" dirty="0" smtClean="0"/>
              <a:t>it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>
                <a:solidFill>
                  <a:srgbClr val="C00000"/>
                </a:solidFill>
              </a:rPr>
              <a:t>SMIA-groups</a:t>
            </a:r>
            <a:r>
              <a:rPr lang="en-US" sz="2700" dirty="0"/>
              <a:t> in all workplaces («Smithy»)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/>
              <a:t>Cooperative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/>
              <a:t>group for </a:t>
            </a:r>
            <a:r>
              <a:rPr lang="en-US" sz="2700" dirty="0" smtClean="0"/>
              <a:t>Dialogue </a:t>
            </a:r>
            <a:r>
              <a:rPr lang="en-US" sz="2700" dirty="0"/>
              <a:t>and Inclusion at the Workplace</a:t>
            </a:r>
            <a:endParaRPr lang="nb-NO" sz="27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772816"/>
            <a:ext cx="4906888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1700" dirty="0" smtClean="0"/>
              <a:t>What purpose has SMIA?</a:t>
            </a:r>
          </a:p>
          <a:p>
            <a:pPr lvl="1"/>
            <a:r>
              <a:rPr lang="en-US" sz="1400" dirty="0" smtClean="0"/>
              <a:t>Systematic development of the workplace</a:t>
            </a:r>
          </a:p>
          <a:p>
            <a:pPr lvl="1"/>
            <a:r>
              <a:rPr lang="en-US" sz="1400" dirty="0" smtClean="0"/>
              <a:t>Employees have good ideas</a:t>
            </a:r>
          </a:p>
          <a:p>
            <a:pPr lvl="1"/>
            <a:r>
              <a:rPr lang="en-US" sz="1400" dirty="0" smtClean="0"/>
              <a:t>Employees should experience mastery </a:t>
            </a:r>
          </a:p>
          <a:p>
            <a:pPr lvl="1"/>
            <a:r>
              <a:rPr lang="en-US" sz="1400" dirty="0" smtClean="0"/>
              <a:t>Deliver quality services to inhabitants in Øvre Eiker</a:t>
            </a:r>
          </a:p>
          <a:p>
            <a:pPr lvl="0"/>
            <a:endParaRPr lang="en-US" sz="1700" dirty="0" smtClean="0"/>
          </a:p>
          <a:p>
            <a:pPr lvl="0"/>
            <a:r>
              <a:rPr lang="en-US" sz="1700" dirty="0" smtClean="0"/>
              <a:t>Who takes part?</a:t>
            </a:r>
          </a:p>
          <a:p>
            <a:pPr lvl="1"/>
            <a:r>
              <a:rPr lang="en-US" sz="1400" dirty="0" smtClean="0"/>
              <a:t>Leader</a:t>
            </a:r>
          </a:p>
          <a:p>
            <a:pPr lvl="1"/>
            <a:r>
              <a:rPr lang="en-US" sz="1400" dirty="0" smtClean="0"/>
              <a:t>Elected representatives of Labor Unions</a:t>
            </a:r>
          </a:p>
          <a:p>
            <a:pPr lvl="1"/>
            <a:r>
              <a:rPr lang="en-US" sz="1400" dirty="0" smtClean="0"/>
              <a:t>Safety representative</a:t>
            </a:r>
          </a:p>
          <a:p>
            <a:pPr lvl="0"/>
            <a:endParaRPr lang="en-US" sz="1700" dirty="0" smtClean="0"/>
          </a:p>
          <a:p>
            <a:pPr lvl="0"/>
            <a:r>
              <a:rPr lang="en-US" sz="1700" dirty="0" smtClean="0"/>
              <a:t>Themes  - examples:</a:t>
            </a:r>
          </a:p>
          <a:p>
            <a:pPr lvl="1"/>
            <a:r>
              <a:rPr lang="en-US" sz="1400" dirty="0" smtClean="0"/>
              <a:t>Safety questions</a:t>
            </a:r>
          </a:p>
          <a:p>
            <a:pPr lvl="1"/>
            <a:r>
              <a:rPr lang="en-US" sz="1400" dirty="0" smtClean="0"/>
              <a:t>Work environment</a:t>
            </a:r>
          </a:p>
          <a:p>
            <a:pPr lvl="1"/>
            <a:r>
              <a:rPr lang="en-US" sz="1400" dirty="0"/>
              <a:t>High percentage of sick leave </a:t>
            </a:r>
          </a:p>
          <a:p>
            <a:pPr lvl="1"/>
            <a:r>
              <a:rPr lang="en-US" sz="1400" dirty="0" smtClean="0"/>
              <a:t>Innovations, changes and new ideas</a:t>
            </a:r>
          </a:p>
          <a:p>
            <a:pPr lvl="1"/>
            <a:r>
              <a:rPr lang="en-US" sz="1400" dirty="0" smtClean="0"/>
              <a:t>Organizing work – planning shifts</a:t>
            </a:r>
          </a:p>
          <a:p>
            <a:pPr lvl="1"/>
            <a:r>
              <a:rPr lang="en-US" sz="1400" dirty="0" smtClean="0"/>
              <a:t>Etc</a:t>
            </a:r>
            <a:r>
              <a:rPr lang="en-US" sz="1400" dirty="0"/>
              <a:t>.</a:t>
            </a:r>
            <a:endParaRPr lang="en-US" sz="1400" dirty="0" smtClean="0"/>
          </a:p>
          <a:p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88840"/>
            <a:ext cx="3103563" cy="2328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46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Regular </a:t>
            </a:r>
            <a:r>
              <a:rPr lang="en-US" dirty="0"/>
              <a:t>dialogue at the workplace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Nurses, assistant nurses, </a:t>
            </a:r>
            <a:r>
              <a:rPr lang="en-US" dirty="0" smtClean="0"/>
              <a:t>and </a:t>
            </a:r>
            <a:r>
              <a:rPr lang="en-US" dirty="0"/>
              <a:t>other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employees have </a:t>
            </a:r>
            <a:r>
              <a:rPr lang="en-US" dirty="0" smtClean="0"/>
              <a:t>3 different labor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Each union has elected representatives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 </a:t>
            </a:r>
            <a:r>
              <a:rPr lang="en-US" dirty="0" smtClean="0"/>
              <a:t>every </a:t>
            </a:r>
            <a:r>
              <a:rPr lang="en-US" dirty="0"/>
              <a:t>workplace </a:t>
            </a:r>
            <a:r>
              <a:rPr lang="en-US" dirty="0" smtClean="0"/>
              <a:t>and </a:t>
            </a:r>
            <a:r>
              <a:rPr lang="en-US" dirty="0" smtClean="0"/>
              <a:t>one centrally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 smtClean="0"/>
              <a:t>municipality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The local </a:t>
            </a:r>
            <a:r>
              <a:rPr lang="en-US" dirty="0" smtClean="0"/>
              <a:t>representative has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dialogue </a:t>
            </a:r>
            <a:r>
              <a:rPr lang="en-US" dirty="0"/>
              <a:t>with the </a:t>
            </a:r>
            <a:r>
              <a:rPr lang="en-US" dirty="0" smtClean="0"/>
              <a:t>local </a:t>
            </a:r>
            <a:r>
              <a:rPr lang="en-US" dirty="0"/>
              <a:t>leader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The central </a:t>
            </a:r>
            <a:r>
              <a:rPr lang="en-US" dirty="0" smtClean="0"/>
              <a:t>representative has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dialogue </a:t>
            </a:r>
            <a:r>
              <a:rPr lang="en-US" dirty="0"/>
              <a:t>with the top leadership</a:t>
            </a:r>
          </a:p>
          <a:p>
            <a:pPr marL="0" lvl="0" indent="0" algn="r">
              <a:spcBef>
                <a:spcPts val="0"/>
              </a:spcBef>
              <a:buNone/>
            </a:pPr>
            <a:r>
              <a:rPr lang="nb-NO" sz="1800" dirty="0" smtClean="0">
                <a:solidFill>
                  <a:prstClr val="black"/>
                </a:solidFill>
              </a:rPr>
              <a:t/>
            </a:r>
            <a:br>
              <a:rPr lang="nb-NO" sz="1800" dirty="0" smtClean="0">
                <a:solidFill>
                  <a:prstClr val="black"/>
                </a:solidFill>
              </a:rPr>
            </a:br>
            <a:r>
              <a:rPr lang="nb-NO" sz="1800" dirty="0" smtClean="0">
                <a:solidFill>
                  <a:prstClr val="black"/>
                </a:solidFill>
              </a:rPr>
              <a:t/>
            </a:r>
            <a:br>
              <a:rPr lang="nb-NO" sz="1800" dirty="0" smtClean="0">
                <a:solidFill>
                  <a:prstClr val="black"/>
                </a:solidFill>
              </a:rPr>
            </a:br>
            <a:r>
              <a:rPr lang="en-US" sz="2100" b="1" i="1" dirty="0" smtClean="0">
                <a:solidFill>
                  <a:prstClr val="black"/>
                </a:solidFill>
              </a:rPr>
              <a:t>We are approximately 30 leaders in Health and Social Care in Øvre Eiker Municipality on 3 levels. Regular dialogue with labor unions can be time-consuming. </a:t>
            </a:r>
          </a:p>
          <a:p>
            <a:pPr marL="0" lvl="0" indent="0" algn="r">
              <a:spcBef>
                <a:spcPts val="0"/>
              </a:spcBef>
              <a:buNone/>
            </a:pPr>
            <a:r>
              <a:rPr lang="en-US" sz="2100" b="1" i="1" dirty="0" smtClean="0">
                <a:solidFill>
                  <a:prstClr val="black"/>
                </a:solidFill>
              </a:rPr>
              <a:t>But it helps getting things done</a:t>
            </a:r>
            <a:r>
              <a:rPr lang="nb-NO" sz="2100" b="1" i="1" dirty="0" smtClean="0">
                <a:solidFill>
                  <a:prstClr val="black"/>
                </a:solidFill>
              </a:rPr>
              <a:t>!</a:t>
            </a:r>
            <a:endParaRPr lang="en-US" sz="2100" b="1" i="1" dirty="0">
              <a:solidFill>
                <a:prstClr val="black"/>
              </a:solidFill>
            </a:endParaRPr>
          </a:p>
          <a:p>
            <a:endParaRPr lang="nb-N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2816"/>
            <a:ext cx="3707904" cy="2937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56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examples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3528" y="1600200"/>
            <a:ext cx="5328592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wanted to centralize and collect the nurses in home care, in one base to ensure common practice</a:t>
            </a:r>
          </a:p>
          <a:p>
            <a:pPr lvl="1"/>
            <a:r>
              <a:rPr lang="en-US" dirty="0" smtClean="0"/>
              <a:t>Many against</a:t>
            </a:r>
          </a:p>
          <a:p>
            <a:pPr lvl="1"/>
            <a:r>
              <a:rPr lang="en-US" dirty="0" smtClean="0"/>
              <a:t>We had lots of dialogue, information </a:t>
            </a:r>
          </a:p>
          <a:p>
            <a:pPr lvl="1"/>
            <a:r>
              <a:rPr lang="en-US" dirty="0" smtClean="0"/>
              <a:t>We agreed in SMIA</a:t>
            </a:r>
          </a:p>
          <a:p>
            <a:endParaRPr lang="en-US" dirty="0" smtClean="0"/>
          </a:p>
          <a:p>
            <a:r>
              <a:rPr lang="en-US" dirty="0" smtClean="0"/>
              <a:t>Corona crisis made it necessary to change some employees work hours; from 7 hours shifts to 12 hours shifts</a:t>
            </a:r>
          </a:p>
          <a:p>
            <a:pPr lvl="1"/>
            <a:r>
              <a:rPr lang="en-US" dirty="0" smtClean="0"/>
              <a:t>Representative for the Nurses Union at the municipal level was against</a:t>
            </a:r>
          </a:p>
          <a:p>
            <a:pPr lvl="1"/>
            <a:r>
              <a:rPr lang="en-US" dirty="0" smtClean="0"/>
              <a:t>Representatives for Nurses and for Assistant Nurses at the workplace were pro</a:t>
            </a:r>
          </a:p>
          <a:p>
            <a:pPr lvl="1"/>
            <a:r>
              <a:rPr lang="en-US" dirty="0" smtClean="0"/>
              <a:t>Dialogue – agreement – so far </a:t>
            </a:r>
          </a:p>
          <a:p>
            <a:pPr lvl="1"/>
            <a:endParaRPr lang="en-US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792" y="2132856"/>
            <a:ext cx="266429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results?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Elected representatives </a:t>
            </a:r>
            <a:r>
              <a:rPr lang="en-US" dirty="0"/>
              <a:t>know and understand operations</a:t>
            </a:r>
          </a:p>
          <a:p>
            <a:endParaRPr lang="en-US" dirty="0"/>
          </a:p>
          <a:p>
            <a:r>
              <a:rPr lang="en-US" dirty="0" smtClean="0"/>
              <a:t>Representatives </a:t>
            </a:r>
            <a:r>
              <a:rPr lang="en-US" dirty="0"/>
              <a:t>are well informed and included in respectful </a:t>
            </a:r>
            <a:r>
              <a:rPr lang="en-US" dirty="0" smtClean="0"/>
              <a:t>dialogue and </a:t>
            </a:r>
            <a:r>
              <a:rPr lang="en-US" dirty="0"/>
              <a:t>they contribute to better </a:t>
            </a:r>
            <a:r>
              <a:rPr lang="en-US" dirty="0" smtClean="0"/>
              <a:t>decisions</a:t>
            </a:r>
          </a:p>
          <a:p>
            <a:pPr lvl="1"/>
            <a:r>
              <a:rPr lang="en-US" dirty="0" smtClean="0"/>
              <a:t>A question of leadership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nd of elected representatives having sufficient training and knowledge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 smtClean="0"/>
              <a:t>representatives </a:t>
            </a:r>
            <a:r>
              <a:rPr lang="en-US" dirty="0" smtClean="0"/>
              <a:t>contribute </a:t>
            </a:r>
            <a:r>
              <a:rPr lang="en-US" dirty="0"/>
              <a:t>to implementing important and necessary changes</a:t>
            </a:r>
          </a:p>
          <a:p>
            <a:endParaRPr lang="en-US" dirty="0"/>
          </a:p>
          <a:p>
            <a:r>
              <a:rPr lang="en-US" dirty="0" smtClean="0"/>
              <a:t>We </a:t>
            </a:r>
            <a:r>
              <a:rPr lang="en-US" dirty="0"/>
              <a:t>respect each others roles and </a:t>
            </a:r>
            <a:r>
              <a:rPr lang="en-US" dirty="0" smtClean="0"/>
              <a:t>have </a:t>
            </a:r>
            <a:r>
              <a:rPr lang="en-US" dirty="0"/>
              <a:t>the same goals for our services to our </a:t>
            </a:r>
            <a:r>
              <a:rPr lang="en-US" dirty="0" smtClean="0"/>
              <a:t>patients/users</a:t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b="1" i="1" dirty="0"/>
              <a:t>The collective agreements (made by KS and the </a:t>
            </a:r>
            <a:r>
              <a:rPr lang="en-US" b="1" i="1" dirty="0" smtClean="0"/>
              <a:t>National </a:t>
            </a:r>
            <a:r>
              <a:rPr lang="en-US" b="1" i="1" dirty="0" smtClean="0"/>
              <a:t>Labor </a:t>
            </a:r>
            <a:r>
              <a:rPr lang="en-US" b="1" i="1" dirty="0" smtClean="0"/>
              <a:t>Unions) </a:t>
            </a:r>
            <a:r>
              <a:rPr lang="en-US" b="1" i="1" dirty="0"/>
              <a:t>on wages, work hours, rights and duties is </a:t>
            </a:r>
            <a:r>
              <a:rPr lang="en-US" b="1" i="1" u="sng" dirty="0"/>
              <a:t>crucial</a:t>
            </a:r>
            <a:r>
              <a:rPr lang="en-US" b="1" i="1" dirty="0"/>
              <a:t> and at the bottom of our cooperation and development locally</a:t>
            </a:r>
          </a:p>
          <a:p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384351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tssamarbeid Romania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BEA0F87F9D1B0439EAC3E134650C161" ma:contentTypeVersion="1" ma:contentTypeDescription="Opprett et nytt dokument." ma:contentTypeScope="" ma:versionID="ea8c35542e918622069914007506bfd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90c0180eee9ee720d3a6c588d300bb7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>
      <xsd:simpleType>
        <xsd:restriction base="dms:Unknown"/>
      </xsd:simpleType>
    </xsd:element>
    <xsd:element name="PublishingExpirationDate" ma:index="9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79D66C-C396-49B0-8AB9-CB837E8F5EDC}">
  <ds:schemaRefs>
    <ds:schemaRef ds:uri="http://www.w3.org/XML/1998/namespace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F3FF306-C51A-468C-A7AE-47B8F16AB6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756974-9455-421F-A058-0EEEBCA0A7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Partssamarbeid Romania 2</Template>
  <TotalTime>109</TotalTime>
  <Words>273</Words>
  <Application>Microsoft Office PowerPoint</Application>
  <PresentationFormat>Skjermfremvisning (4:3)</PresentationFormat>
  <Paragraphs>58</Paragraphs>
  <Slides>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7" baseType="lpstr">
      <vt:lpstr>Partssamarbeid Romania 2</vt:lpstr>
      <vt:lpstr>Why we cooperate with Labor Unions</vt:lpstr>
      <vt:lpstr>Because cooperation is useful</vt:lpstr>
      <vt:lpstr>How we do it SMIA-groups in all workplaces («Smithy») Cooperative group for Dialogue and Inclusion at the Workplace</vt:lpstr>
      <vt:lpstr> Regular dialogue at the workplace</vt:lpstr>
      <vt:lpstr>Two examples</vt:lpstr>
      <vt:lpstr>What are the results?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we cooperate with Trade Unions</dc:title>
  <dc:creator>Søhoel, Elisabeth Enzinger</dc:creator>
  <cp:lastModifiedBy>Hesselberg, Kari</cp:lastModifiedBy>
  <cp:revision>16</cp:revision>
  <cp:lastPrinted>2014-03-26T10:46:59Z</cp:lastPrinted>
  <dcterms:created xsi:type="dcterms:W3CDTF">2020-04-22T09:21:34Z</dcterms:created>
  <dcterms:modified xsi:type="dcterms:W3CDTF">2020-04-22T14:26:01Z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0x0101004BEA0F87F9D1B0439EAC3E134650C161</vt:lpwstr>
  </property>
</Properties>
</file>